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837" r:id="rId1"/>
  </p:sldMasterIdLst>
  <p:notesMasterIdLst>
    <p:notesMasterId r:id="rId13"/>
  </p:notesMasterIdLst>
  <p:sldIdLst>
    <p:sldId id="256" r:id="rId2"/>
    <p:sldId id="257" r:id="rId3"/>
    <p:sldId id="266" r:id="rId4"/>
    <p:sldId id="259" r:id="rId5"/>
    <p:sldId id="260" r:id="rId6"/>
    <p:sldId id="261" r:id="rId7"/>
    <p:sldId id="267" r:id="rId8"/>
    <p:sldId id="262" r:id="rId9"/>
    <p:sldId id="263" r:id="rId10"/>
    <p:sldId id="264" r:id="rId11"/>
    <p:sldId id="268" r:id="rId12"/>
  </p:sldIdLst>
  <p:sldSz cx="14630400" cy="8229600"/>
  <p:notesSz cx="8229600" cy="14630400"/>
  <p:embeddedFontLst>
    <p:embeddedFont>
      <p:font typeface="Gill Sans MT" panose="020B0502020104020203" pitchFamily="34" charset="0"/>
      <p:regular r:id="rId14"/>
      <p:bold r:id="rId15"/>
      <p:italic r:id="rId16"/>
      <p:boldItalic r:id="rId17"/>
    </p:embeddedFont>
    <p:embeddedFont>
      <p:font typeface="Inter" panose="020B0604020202020204" charset="0"/>
      <p:regular r:id="rId18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1" d="100"/>
          <a:sy n="71" d="100"/>
        </p:scale>
        <p:origin x="56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415531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01335" y="962758"/>
            <a:ext cx="10364488" cy="3049717"/>
          </a:xfrm>
        </p:spPr>
        <p:txBody>
          <a:bodyPr bIns="0" anchor="b">
            <a:normAutofit/>
          </a:bodyPr>
          <a:lstStyle>
            <a:lvl1pPr algn="l">
              <a:defRPr sz="79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901336" y="4237446"/>
            <a:ext cx="10364486" cy="1173145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2160" b="0" cap="all" baseline="0">
                <a:solidFill>
                  <a:schemeClr val="tx1"/>
                </a:solidFill>
              </a:defRPr>
            </a:lvl1pPr>
            <a:lvl2pPr marL="548640" indent="0" algn="ctr">
              <a:buNone/>
              <a:defRPr sz="216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99801" y="395169"/>
            <a:ext cx="5968698" cy="37104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725197" y="958767"/>
            <a:ext cx="973223" cy="604294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901336" y="4234250"/>
            <a:ext cx="1036448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1277561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smtClean="0"/>
              <a:t>1/6/2025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744675" y="2216506"/>
            <a:ext cx="1152902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2353949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326933" y="958768"/>
            <a:ext cx="1938890" cy="5591867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733606" y="958768"/>
            <a:ext cx="9394596" cy="559186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1326933" y="958768"/>
            <a:ext cx="0" cy="5591867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0350544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678114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6543823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810660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790409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8136518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3142862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4346397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66001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744675" y="2216506"/>
            <a:ext cx="1152902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6248341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489227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45087" y="2107356"/>
            <a:ext cx="10371785" cy="2265540"/>
          </a:xfrm>
        </p:spPr>
        <p:txBody>
          <a:bodyPr anchor="b">
            <a:normAutofit/>
          </a:bodyPr>
          <a:lstStyle>
            <a:lvl1pPr algn="l">
              <a:defRPr sz="43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45087" y="4567435"/>
            <a:ext cx="10356535" cy="1215515"/>
          </a:xfrm>
        </p:spPr>
        <p:txBody>
          <a:bodyPr tIns="91440">
            <a:normAutofit/>
          </a:bodyPr>
          <a:lstStyle>
            <a:lvl1pPr marL="0" indent="0" algn="l">
              <a:buNone/>
              <a:defRPr sz="2160">
                <a:solidFill>
                  <a:schemeClr val="tx1"/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745087" y="4565982"/>
            <a:ext cx="10356535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7396475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9061" y="965867"/>
            <a:ext cx="11526762" cy="127116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736797" y="2413054"/>
            <a:ext cx="5574182" cy="41383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696525" y="2420812"/>
            <a:ext cx="5574182" cy="41298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smtClean="0"/>
              <a:t>1/6/2025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744675" y="2216506"/>
            <a:ext cx="1152902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6200067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6630" y="964996"/>
            <a:ext cx="11529193" cy="126758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36629" y="2423459"/>
            <a:ext cx="5574182" cy="962332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640" b="0" cap="all" baseline="0">
                <a:solidFill>
                  <a:schemeClr val="accent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736629" y="3389124"/>
            <a:ext cx="5574182" cy="317334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694835" y="2427604"/>
            <a:ext cx="5574182" cy="962684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640" b="0" cap="all" baseline="0">
                <a:solidFill>
                  <a:schemeClr val="accent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694835" y="3385790"/>
            <a:ext cx="5574182" cy="316484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1/6/2025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744675" y="2216506"/>
            <a:ext cx="1152902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2836831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1/6/2025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744675" y="2216506"/>
            <a:ext cx="1152902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8861230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1/6/2025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0588123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3606" y="958768"/>
            <a:ext cx="3927719" cy="2696540"/>
          </a:xfrm>
        </p:spPr>
        <p:txBody>
          <a:bodyPr anchor="b">
            <a:normAutofit/>
          </a:bodyPr>
          <a:lstStyle>
            <a:lvl1pPr algn="l">
              <a:defRPr sz="288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52457" y="958769"/>
            <a:ext cx="7214964" cy="5590591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33606" y="3846590"/>
            <a:ext cx="3930016" cy="2697817"/>
          </a:xfrm>
        </p:spPr>
        <p:txBody>
          <a:bodyPr/>
          <a:lstStyle>
            <a:lvl1pPr marL="0" indent="0" algn="l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1/6/2025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737936" y="3846589"/>
            <a:ext cx="3923388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4813696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8972865" y="578605"/>
            <a:ext cx="4889440" cy="617892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41447" y="1355416"/>
            <a:ext cx="6638794" cy="2196701"/>
          </a:xfrm>
        </p:spPr>
        <p:txBody>
          <a:bodyPr anchor="b">
            <a:normAutofit/>
          </a:bodyPr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749268" y="1347051"/>
            <a:ext cx="3349405" cy="4639592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40395" y="3775191"/>
            <a:ext cx="6629285" cy="2404490"/>
          </a:xfrm>
        </p:spPr>
        <p:txBody>
          <a:bodyPr>
            <a:normAutofit/>
          </a:bodyPr>
          <a:lstStyle>
            <a:lvl1pPr marL="0" indent="0" algn="l">
              <a:buNone/>
              <a:defRPr sz="216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736859" y="6563828"/>
            <a:ext cx="6632821" cy="384148"/>
          </a:xfrm>
        </p:spPr>
        <p:txBody>
          <a:bodyPr/>
          <a:lstStyle>
            <a:lvl1pPr algn="l">
              <a:defRPr/>
            </a:lvl1pPr>
          </a:lstStyle>
          <a:p>
            <a:fld id="{B61BEF0D-F0BB-DE4B-95CE-6DB70DBA9567}" type="datetimeFigureOut">
              <a:rPr lang="en-US" smtClean="0"/>
              <a:pPr/>
              <a:t>1/6/2025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736858" y="382369"/>
            <a:ext cx="6649205" cy="38511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736859" y="3772326"/>
            <a:ext cx="663282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936650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423372"/>
            <a:ext cx="14630400" cy="4927129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7351776"/>
            <a:ext cx="14630400" cy="89154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41895" y="965423"/>
            <a:ext cx="11523930" cy="125908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41895" y="2418879"/>
            <a:ext cx="11523930" cy="41407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064966" y="396445"/>
            <a:ext cx="4200858" cy="3710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1/6/2025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741895" y="395169"/>
            <a:ext cx="7126603" cy="3710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76073" y="958767"/>
            <a:ext cx="973223" cy="60429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336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7354096"/>
            <a:ext cx="146304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61386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8" r:id="rId1"/>
    <p:sldLayoutId id="2147483839" r:id="rId2"/>
    <p:sldLayoutId id="2147483840" r:id="rId3"/>
    <p:sldLayoutId id="2147483841" r:id="rId4"/>
    <p:sldLayoutId id="2147483842" r:id="rId5"/>
    <p:sldLayoutId id="2147483843" r:id="rId6"/>
    <p:sldLayoutId id="2147483844" r:id="rId7"/>
    <p:sldLayoutId id="2147483845" r:id="rId8"/>
    <p:sldLayoutId id="2147483846" r:id="rId9"/>
    <p:sldLayoutId id="2147483847" r:id="rId10"/>
    <p:sldLayoutId id="2147483848" r:id="rId11"/>
    <p:sldLayoutId id="2147483849" r:id="rId12"/>
    <p:sldLayoutId id="2147483850" r:id="rId13"/>
    <p:sldLayoutId id="2147483851" r:id="rId14"/>
    <p:sldLayoutId id="2147483852" r:id="rId15"/>
    <p:sldLayoutId id="2147483853" r:id="rId16"/>
    <p:sldLayoutId id="2147483854" r:id="rId17"/>
    <p:sldLayoutId id="2147483855" r:id="rId18"/>
    <p:sldLayoutId id="2147483856" r:id="rId19"/>
    <p:sldLayoutId id="2147483857" r:id="rId20"/>
  </p:sldLayoutIdLst>
  <p:hf sldNum="0" hdr="0" ftr="0" dt="0"/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384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120000"/>
        </a:lnSpc>
        <a:spcBef>
          <a:spcPts val="12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4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120000"/>
        </a:lnSpc>
        <a:spcBef>
          <a:spcPts val="6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16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120000"/>
        </a:lnSpc>
        <a:spcBef>
          <a:spcPts val="6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92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120000"/>
        </a:lnSpc>
        <a:spcBef>
          <a:spcPts val="6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8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120000"/>
        </a:lnSpc>
        <a:spcBef>
          <a:spcPts val="6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4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120000"/>
        </a:lnSpc>
        <a:spcBef>
          <a:spcPts val="6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4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120000"/>
        </a:lnSpc>
        <a:spcBef>
          <a:spcPts val="6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4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120000"/>
        </a:lnSpc>
        <a:spcBef>
          <a:spcPts val="6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4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120000"/>
        </a:lnSpc>
        <a:spcBef>
          <a:spcPts val="6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4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url?sa=i&amp;url=https%3A%2F%2Fmedium.com%2F%40adityagaba1322%2Fstreamlining-backend-frontend-integration-a-quick-guide-145eca3cca05&amp;psig" TargetMode="External"/><Relationship Id="rId2" Type="http://schemas.openxmlformats.org/officeDocument/2006/relationships/hyperlink" Target="https://www.google.com/url?sa=i&amp;url=https%3A%2F%2Fduaspotli.com%2Fe-learning-platform-for-students-newtown%2F&amp;psig=AOvVaw21X4EHrbQQTpaD1noyFVuv&amp;ust=1736237482795000&amp;source=images&amp;cd=vfe&amp;opi=89978449&amp;ved=0CBQQjRxqFwoTCKD8qefS4IoDFQAAAAAdAAAAABAZ" TargetMode="External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497761" y="1615667"/>
            <a:ext cx="6132639" cy="422775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55003" y="433707"/>
            <a:ext cx="13974186" cy="1488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Educational Platform with Courses</a:t>
            </a:r>
            <a:endParaRPr lang="en-US" sz="465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FA4B76E-A321-7327-ACEF-F93A1A0203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599" y="3490799"/>
            <a:ext cx="4848225" cy="310442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D4D8CE3-4C2B-A39C-817F-C26B446EACFF}"/>
              </a:ext>
            </a:extLst>
          </p:cNvPr>
          <p:cNvSpPr txBox="1"/>
          <p:nvPr/>
        </p:nvSpPr>
        <p:spPr>
          <a:xfrm>
            <a:off x="-1266319" y="2143790"/>
            <a:ext cx="8442063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DEVELOPED BY </a:t>
            </a:r>
          </a:p>
          <a:p>
            <a:pPr algn="ctr"/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Parth Patel(2203051050759)</a:t>
            </a:r>
          </a:p>
          <a:p>
            <a:pPr algn="ctr"/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Mit Parmar (2203051050347)</a:t>
            </a:r>
          </a:p>
          <a:p>
            <a:pPr algn="ctr"/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Prerna Solanki(2203051050014)</a:t>
            </a:r>
          </a:p>
          <a:p>
            <a:pPr algn="ctr"/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Harsh Bosamiya (2203051050211) </a:t>
            </a:r>
          </a:p>
          <a:p>
            <a:pPr algn="ctr"/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Mohit Jobanputra (2203051050740)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6A4035-E7F5-4F8B-5800-115DAE24C68D}"/>
              </a:ext>
            </a:extLst>
          </p:cNvPr>
          <p:cNvSpPr txBox="1"/>
          <p:nvPr/>
        </p:nvSpPr>
        <p:spPr>
          <a:xfrm>
            <a:off x="-1584063" y="5658757"/>
            <a:ext cx="79552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GUIDED BY:- MR.MAKSUD VHORA</a:t>
            </a:r>
            <a:endParaRPr lang="en-I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21403" y="853202"/>
            <a:ext cx="4733365" cy="625546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5632" y="369108"/>
            <a:ext cx="6908685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32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</a:rPr>
              <a:t>BENEFITS FOR STUDENTS:</a:t>
            </a:r>
            <a:endParaRPr lang="en-US" sz="3200" dirty="0"/>
          </a:p>
        </p:txBody>
      </p:sp>
      <p:sp>
        <p:nvSpPr>
          <p:cNvPr id="4" name="Text 1"/>
          <p:cNvSpPr/>
          <p:nvPr/>
        </p:nvSpPr>
        <p:spPr>
          <a:xfrm>
            <a:off x="793790" y="2050971"/>
            <a:ext cx="3608070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endParaRPr lang="en-US" sz="5850" dirty="0"/>
          </a:p>
        </p:txBody>
      </p:sp>
      <p:sp>
        <p:nvSpPr>
          <p:cNvPr id="5" name="Text 2"/>
          <p:cNvSpPr/>
          <p:nvPr/>
        </p:nvSpPr>
        <p:spPr>
          <a:xfrm>
            <a:off x="1313701" y="4641117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endParaRPr lang="en-US" sz="2300" dirty="0"/>
          </a:p>
        </p:txBody>
      </p:sp>
      <p:sp>
        <p:nvSpPr>
          <p:cNvPr id="7" name="Text 4"/>
          <p:cNvSpPr/>
          <p:nvPr/>
        </p:nvSpPr>
        <p:spPr>
          <a:xfrm>
            <a:off x="4742021" y="2050971"/>
            <a:ext cx="360818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endParaRPr lang="en-US" sz="5850" dirty="0"/>
          </a:p>
        </p:txBody>
      </p:sp>
      <p:sp>
        <p:nvSpPr>
          <p:cNvPr id="8" name="Text 5"/>
          <p:cNvSpPr/>
          <p:nvPr/>
        </p:nvSpPr>
        <p:spPr>
          <a:xfrm>
            <a:off x="5057537" y="3082766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endParaRPr lang="en-US" sz="2300" dirty="0"/>
          </a:p>
        </p:txBody>
      </p:sp>
      <p:sp>
        <p:nvSpPr>
          <p:cNvPr id="9" name="Text 6"/>
          <p:cNvSpPr/>
          <p:nvPr/>
        </p:nvSpPr>
        <p:spPr>
          <a:xfrm>
            <a:off x="4742021" y="3590925"/>
            <a:ext cx="3608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793790" y="5110520"/>
            <a:ext cx="3608070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endParaRPr lang="en-US" sz="5850" dirty="0"/>
          </a:p>
        </p:txBody>
      </p:sp>
      <p:sp>
        <p:nvSpPr>
          <p:cNvPr id="11" name="Text 8"/>
          <p:cNvSpPr/>
          <p:nvPr/>
        </p:nvSpPr>
        <p:spPr>
          <a:xfrm>
            <a:off x="1109305" y="6142315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endParaRPr lang="en-US" sz="2300" dirty="0"/>
          </a:p>
        </p:txBody>
      </p:sp>
      <p:sp>
        <p:nvSpPr>
          <p:cNvPr id="12" name="Text 9"/>
          <p:cNvSpPr/>
          <p:nvPr/>
        </p:nvSpPr>
        <p:spPr>
          <a:xfrm>
            <a:off x="793790" y="6650474"/>
            <a:ext cx="36080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E4480B5-2169-3462-9A5D-FCE6C9A1419B}"/>
              </a:ext>
            </a:extLst>
          </p:cNvPr>
          <p:cNvSpPr txBox="1"/>
          <p:nvPr/>
        </p:nvSpPr>
        <p:spPr>
          <a:xfrm>
            <a:off x="229397" y="1280160"/>
            <a:ext cx="8548843" cy="93697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900"/>
              </a:lnSpc>
            </a:pPr>
            <a:r>
              <a:rPr lang="en-US" sz="22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Live chat –</a:t>
            </a:r>
            <a:r>
              <a:rPr lang="en-US" sz="2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Get instant help from our support team.</a:t>
            </a:r>
          </a:p>
          <a:p>
            <a:pPr>
              <a:lnSpc>
                <a:spcPts val="2900"/>
              </a:lnSpc>
            </a:pPr>
            <a:endParaRPr lang="en-US" sz="2200" b="1" dirty="0">
              <a:solidFill>
                <a:srgbClr val="272525"/>
              </a:solidFill>
              <a:latin typeface="Petrona Bold" pitchFamily="34" charset="0"/>
              <a:ea typeface="Petrona Bold" pitchFamily="34" charset="-122"/>
              <a:cs typeface="Petrona Bold" pitchFamily="34" charset="-120"/>
            </a:endParaRPr>
          </a:p>
          <a:p>
            <a:pPr>
              <a:lnSpc>
                <a:spcPts val="2900"/>
              </a:lnSpc>
            </a:pPr>
            <a:r>
              <a:rPr lang="en-US" sz="22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Email support-</a:t>
            </a:r>
            <a:r>
              <a:rPr lang="en-US" sz="2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Contact us anytime with your questions.</a:t>
            </a:r>
          </a:p>
          <a:p>
            <a:pPr>
              <a:lnSpc>
                <a:spcPts val="2900"/>
              </a:lnSpc>
            </a:pPr>
            <a:endParaRPr lang="en-US" sz="2200" b="1" dirty="0">
              <a:solidFill>
                <a:srgbClr val="272525"/>
              </a:solidFill>
              <a:latin typeface="Petrona Bold" pitchFamily="34" charset="0"/>
              <a:ea typeface="Petrona Bold" pitchFamily="34" charset="-122"/>
              <a:cs typeface="Petrona Bold" pitchFamily="34" charset="-120"/>
            </a:endParaRPr>
          </a:p>
          <a:p>
            <a:pPr>
              <a:lnSpc>
                <a:spcPts val="2900"/>
              </a:lnSpc>
            </a:pPr>
            <a:r>
              <a:rPr lang="en-US" sz="22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Online resources-</a:t>
            </a:r>
            <a:r>
              <a:rPr lang="en-US" sz="2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Access a comprehensive knowledge base and FAQs.</a:t>
            </a:r>
          </a:p>
          <a:p>
            <a:pPr>
              <a:lnSpc>
                <a:spcPts val="2900"/>
              </a:lnSpc>
            </a:pPr>
            <a:endParaRPr lang="en-US" sz="2200" dirty="0">
              <a:solidFill>
                <a:srgbClr val="272525"/>
              </a:solidFill>
              <a:latin typeface="Inter" pitchFamily="34" charset="0"/>
              <a:ea typeface="Inter" pitchFamily="34" charset="-122"/>
              <a:cs typeface="Inter" pitchFamily="34" charset="-120"/>
            </a:endParaRPr>
          </a:p>
          <a:p>
            <a:pPr>
              <a:lnSpc>
                <a:spcPts val="2900"/>
              </a:lnSpc>
            </a:pPr>
            <a:r>
              <a:rPr lang="en-US" sz="22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Regular updates-</a:t>
            </a:r>
            <a:r>
              <a:rPr lang="en-US" sz="2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We're constantly improving our platform based on user feedback.</a:t>
            </a:r>
          </a:p>
          <a:p>
            <a:pPr>
              <a:lnSpc>
                <a:spcPts val="2900"/>
              </a:lnSpc>
            </a:pPr>
            <a:endParaRPr lang="en-US" sz="2200" dirty="0">
              <a:solidFill>
                <a:srgbClr val="272525"/>
              </a:solidFill>
              <a:latin typeface="Inter" pitchFamily="34" charset="0"/>
              <a:ea typeface="Inter" pitchFamily="34" charset="-122"/>
              <a:cs typeface="Inter" pitchFamily="34" charset="-120"/>
            </a:endParaRPr>
          </a:p>
          <a:p>
            <a:pPr>
              <a:lnSpc>
                <a:spcPts val="2900"/>
              </a:lnSpc>
            </a:pPr>
            <a:r>
              <a:rPr lang="en-US" sz="22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New features-</a:t>
            </a:r>
            <a:r>
              <a:rPr lang="en-US" sz="2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We're always adding new features to enhance your learning experience.</a:t>
            </a:r>
          </a:p>
          <a:p>
            <a:pPr>
              <a:lnSpc>
                <a:spcPts val="2900"/>
              </a:lnSpc>
            </a:pPr>
            <a:endParaRPr lang="en-US" sz="2200" dirty="0">
              <a:solidFill>
                <a:srgbClr val="272525"/>
              </a:solidFill>
              <a:latin typeface="Inter" pitchFamily="34" charset="0"/>
              <a:ea typeface="Inter" pitchFamily="34" charset="-122"/>
              <a:cs typeface="Inter" pitchFamily="34" charset="-120"/>
            </a:endParaRPr>
          </a:p>
          <a:p>
            <a:pPr>
              <a:lnSpc>
                <a:spcPts val="2900"/>
              </a:lnSpc>
            </a:pPr>
            <a:r>
              <a:rPr lang="en-US" sz="22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Ongoing innovation-</a:t>
            </a:r>
            <a:r>
              <a:rPr lang="en-US" sz="2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We're committed to providing the best possible learning experience.</a:t>
            </a:r>
          </a:p>
          <a:p>
            <a:pPr>
              <a:lnSpc>
                <a:spcPts val="2900"/>
              </a:lnSpc>
            </a:pPr>
            <a:endParaRPr lang="en-US" sz="2200" dirty="0"/>
          </a:p>
          <a:p>
            <a:pPr>
              <a:lnSpc>
                <a:spcPts val="2900"/>
              </a:lnSpc>
            </a:pPr>
            <a:endParaRPr lang="en-US" sz="2200" dirty="0"/>
          </a:p>
          <a:p>
            <a:pPr>
              <a:lnSpc>
                <a:spcPts val="2900"/>
              </a:lnSpc>
            </a:pPr>
            <a:endParaRPr lang="en-US" sz="2200" dirty="0"/>
          </a:p>
          <a:p>
            <a:pPr>
              <a:lnSpc>
                <a:spcPts val="2900"/>
              </a:lnSpc>
            </a:pPr>
            <a:endParaRPr lang="en-US" sz="2200" dirty="0"/>
          </a:p>
          <a:p>
            <a:pPr>
              <a:lnSpc>
                <a:spcPts val="2900"/>
              </a:lnSpc>
            </a:pPr>
            <a:endParaRPr lang="en-US" sz="2200" dirty="0"/>
          </a:p>
          <a:p>
            <a:pPr>
              <a:lnSpc>
                <a:spcPts val="2900"/>
              </a:lnSpc>
            </a:pPr>
            <a:endParaRPr lang="en-US" sz="2200" dirty="0"/>
          </a:p>
          <a:p>
            <a:pPr>
              <a:lnSpc>
                <a:spcPts val="2900"/>
              </a:lnSpc>
            </a:pPr>
            <a:endParaRPr lang="en-US" sz="2200" dirty="0"/>
          </a:p>
          <a:p>
            <a:pPr>
              <a:lnSpc>
                <a:spcPts val="2900"/>
              </a:lnSpc>
            </a:pPr>
            <a:endParaRPr lang="en-US" sz="2200" dirty="0"/>
          </a:p>
          <a:p>
            <a:pPr>
              <a:lnSpc>
                <a:spcPts val="2900"/>
              </a:lnSpc>
            </a:pPr>
            <a:endParaRPr lang="en-US" sz="2200" dirty="0"/>
          </a:p>
          <a:p>
            <a:pPr marL="0" indent="0">
              <a:lnSpc>
                <a:spcPts val="29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 </a:t>
            </a:r>
            <a:endParaRPr lang="en-US" sz="22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A80180B-F030-1174-FCEE-47AC711B1958}"/>
              </a:ext>
            </a:extLst>
          </p:cNvPr>
          <p:cNvSpPr txBox="1"/>
          <p:nvPr/>
        </p:nvSpPr>
        <p:spPr>
          <a:xfrm>
            <a:off x="236667" y="263562"/>
            <a:ext cx="53465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/>
              <a:t>REFERENCES: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DC18FEC-A519-023C-694A-939396E4B375}"/>
              </a:ext>
            </a:extLst>
          </p:cNvPr>
          <p:cNvSpPr txBox="1"/>
          <p:nvPr/>
        </p:nvSpPr>
        <p:spPr>
          <a:xfrm>
            <a:off x="236667" y="1372472"/>
            <a:ext cx="1389888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1.) </a:t>
            </a:r>
            <a:r>
              <a:rPr lang="en-IN" dirty="0">
                <a:hlinkClick r:id="rId2"/>
              </a:rPr>
              <a:t>https://www.google.com/url?sa=i&amp;url=https%3A%2F%2Fduaspotli.com%2Fe-learning-platform-for-students-newtown%2F&amp;psig=AOvVaw21X4EHrbQQTpaD1noyFVuv&amp;ust=1736237482795000&amp;source=images&amp;cd=vfe&amp;opi=89978449&amp;ved=0CBQQjRxqFwoTCKD8qefS4IoDFQAAAAAdAAAAABAZ</a:t>
            </a:r>
            <a:endParaRPr lang="en-IN" dirty="0"/>
          </a:p>
          <a:p>
            <a:endParaRPr lang="en-IN" dirty="0"/>
          </a:p>
          <a:p>
            <a:r>
              <a:rPr lang="en-IN" dirty="0"/>
              <a:t>2.) </a:t>
            </a:r>
            <a:r>
              <a:rPr lang="en-IN" dirty="0">
                <a:hlinkClick r:id="rId3"/>
              </a:rPr>
              <a:t>https://www.google.com/url?sa=i&amp;url=https%3A%2F%2Fmedium.com%2F%40adityagaba1322%2Fstreamlining-backend-frontend-integration-a-quick-guide-145eca3cca05&amp;psig</a:t>
            </a:r>
            <a:endParaRPr lang="en-IN" dirty="0"/>
          </a:p>
          <a:p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645609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57122" y="306873"/>
            <a:ext cx="12025313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Our Mission: Empowering Lifelong Learners</a:t>
            </a:r>
          </a:p>
          <a:p>
            <a:pPr marL="0" indent="0">
              <a:lnSpc>
                <a:spcPts val="5850"/>
              </a:lnSpc>
              <a:buNone/>
            </a:pPr>
            <a:endParaRPr lang="en-US" sz="4650" b="1" dirty="0">
              <a:solidFill>
                <a:srgbClr val="000000"/>
              </a:solidFill>
              <a:latin typeface="Petrona Bold" pitchFamily="34" charset="0"/>
              <a:ea typeface="Petrona Bold" pitchFamily="34" charset="-122"/>
            </a:endParaRPr>
          </a:p>
          <a:p>
            <a:pPr marL="0" indent="0">
              <a:lnSpc>
                <a:spcPts val="5850"/>
              </a:lnSpc>
              <a:buNone/>
            </a:pPr>
            <a:endParaRPr lang="en-US" sz="4650" dirty="0"/>
          </a:p>
        </p:txBody>
      </p:sp>
      <p:sp>
        <p:nvSpPr>
          <p:cNvPr id="3" name="Text 1"/>
          <p:cNvSpPr/>
          <p:nvPr/>
        </p:nvSpPr>
        <p:spPr>
          <a:xfrm>
            <a:off x="653941" y="1272638"/>
            <a:ext cx="1228750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We believe that learning should be accessible to everyone, regardless of age, background, or location.</a:t>
            </a:r>
          </a:p>
          <a:p>
            <a:pPr marL="0" indent="0">
              <a:lnSpc>
                <a:spcPts val="2850"/>
              </a:lnSpc>
              <a:buNone/>
            </a:pPr>
            <a:endParaRPr lang="en-US" sz="2400" dirty="0">
              <a:solidFill>
                <a:srgbClr val="272525"/>
              </a:solidFill>
              <a:latin typeface="Inter" pitchFamily="34" charset="0"/>
              <a:ea typeface="Inter" pitchFamily="34" charset="-122"/>
              <a:cs typeface="Inter" pitchFamily="34" charset="-120"/>
            </a:endParaRPr>
          </a:p>
          <a:p>
            <a:pPr marL="0" indent="0">
              <a:lnSpc>
                <a:spcPts val="2850"/>
              </a:lnSpc>
              <a:buNone/>
            </a:pPr>
            <a:r>
              <a:rPr lang="en-US" sz="2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Our platform provides a diverse range of high-quality courses, taught by experienced and credentialed instructors.</a:t>
            </a:r>
          </a:p>
          <a:p>
            <a:pPr marL="0" indent="0">
              <a:lnSpc>
                <a:spcPts val="2850"/>
              </a:lnSpc>
              <a:buNone/>
            </a:pPr>
            <a:endParaRPr lang="en-US" sz="2400" dirty="0">
              <a:solidFill>
                <a:srgbClr val="272525"/>
              </a:solidFill>
              <a:latin typeface="Inter" pitchFamily="34" charset="0"/>
              <a:ea typeface="Inter" pitchFamily="34" charset="-122"/>
            </a:endParaRPr>
          </a:p>
          <a:p>
            <a:pPr marL="0" indent="0">
              <a:lnSpc>
                <a:spcPts val="2850"/>
              </a:lnSpc>
              <a:buNone/>
            </a:pPr>
            <a:r>
              <a:rPr lang="en-US" sz="2400" dirty="0">
                <a:latin typeface="Inter" panose="020B0604020202020204" charset="0"/>
                <a:ea typeface="Inter" panose="020B0604020202020204" charset="0"/>
              </a:rPr>
              <a:t>We are revolutionizing education by making learning more accessible, engaging, and tailored to your unique needs.</a:t>
            </a:r>
          </a:p>
          <a:p>
            <a:pPr marL="0" indent="0">
              <a:lnSpc>
                <a:spcPts val="2850"/>
              </a:lnSpc>
              <a:buNone/>
            </a:pPr>
            <a:endParaRPr lang="en-US" sz="2400" dirty="0">
              <a:latin typeface="Inter" panose="020B0604020202020204" charset="0"/>
              <a:ea typeface="Inter" panose="020B0604020202020204" charset="0"/>
            </a:endParaRPr>
          </a:p>
          <a:p>
            <a:pPr marL="0" indent="0">
              <a:lnSpc>
                <a:spcPts val="2850"/>
              </a:lnSpc>
              <a:buNone/>
            </a:pPr>
            <a:r>
              <a:rPr lang="en-US" sz="2400" dirty="0">
                <a:latin typeface="Inter" panose="020B0604020202020204" charset="0"/>
                <a:ea typeface="Inter" panose="020B0604020202020204" charset="0"/>
              </a:rPr>
              <a:t>Whether you’re a student aiming for academic excellence, a professional looking to upskill, or a hobbyist exploring new passions, we’re here to help you thrive.</a:t>
            </a:r>
          </a:p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653941" y="2412949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>
              <a:latin typeface="Inter" panose="020B0604020202020204" charset="0"/>
              <a:ea typeface="Inter" panose="020B060402020202020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36F7E91-682A-A923-7A6C-3FA3E95714A0}"/>
              </a:ext>
            </a:extLst>
          </p:cNvPr>
          <p:cNvSpPr txBox="1"/>
          <p:nvPr/>
        </p:nvSpPr>
        <p:spPr>
          <a:xfrm>
            <a:off x="462578" y="322729"/>
            <a:ext cx="12780085" cy="69865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What We Offer:</a:t>
            </a:r>
          </a:p>
          <a:p>
            <a:endParaRPr lang="en-US" sz="2800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800" b="1" dirty="0"/>
              <a:t>Diverse Courses</a:t>
            </a:r>
            <a:r>
              <a:rPr lang="en-US" sz="2800" dirty="0"/>
              <a:t>: Explore a wide range of topics, from technology and business to arts and personal development.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8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800" b="1" dirty="0"/>
              <a:t>Expert Instructors</a:t>
            </a:r>
            <a:r>
              <a:rPr lang="en-US" sz="2800" dirty="0"/>
              <a:t>: Learn from industry professionals and experienced educators who are passionate about teaching.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8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800" b="1" dirty="0"/>
              <a:t>Interactive Learning</a:t>
            </a:r>
            <a:r>
              <a:rPr lang="en-US" sz="2800" dirty="0"/>
              <a:t>: Enjoy multimedia-rich content, quizzes, and practical projects to enhance your understanding.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8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800" b="1" dirty="0"/>
              <a:t>Flexible Schedules</a:t>
            </a:r>
            <a:r>
              <a:rPr lang="en-US" sz="2800" dirty="0"/>
              <a:t>: Study anytime, anywhere, and tailor your learning journey to fit your lifestyle.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8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800" b="1" dirty="0"/>
              <a:t>Community Support</a:t>
            </a:r>
            <a:r>
              <a:rPr lang="en-US" sz="2800" dirty="0"/>
              <a:t>: Join a global community of learners and participate in discussions, group projects, and peer reviews.</a:t>
            </a:r>
          </a:p>
        </p:txBody>
      </p:sp>
    </p:spTree>
    <p:extLst>
      <p:ext uri="{BB962C8B-B14F-4D97-AF65-F5344CB8AC3E}">
        <p14:creationId xmlns:p14="http://schemas.microsoft.com/office/powerpoint/2010/main" val="874556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794879"/>
            <a:ext cx="9045178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Interactive Learning Experiences</a:t>
            </a:r>
            <a:endParaRPr lang="en-US" sz="46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4879300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5673090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Engaging Videos</a:t>
            </a:r>
            <a:endParaRPr lang="en-US" sz="2300" dirty="0"/>
          </a:p>
        </p:txBody>
      </p:sp>
      <p:sp>
        <p:nvSpPr>
          <p:cNvPr id="6" name="Text 2"/>
          <p:cNvSpPr/>
          <p:nvPr/>
        </p:nvSpPr>
        <p:spPr>
          <a:xfrm>
            <a:off x="793790" y="6181249"/>
            <a:ext cx="30054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High-quality video lectures from leading instructors.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9446" y="4879300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139446" y="5673090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Interactive Quizzes</a:t>
            </a:r>
            <a:endParaRPr lang="en-US" sz="2300" dirty="0"/>
          </a:p>
        </p:txBody>
      </p:sp>
      <p:sp>
        <p:nvSpPr>
          <p:cNvPr id="9" name="Text 4"/>
          <p:cNvSpPr/>
          <p:nvPr/>
        </p:nvSpPr>
        <p:spPr>
          <a:xfrm>
            <a:off x="4139446" y="6181249"/>
            <a:ext cx="300561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Test your knowledge with engaging quizzes and assessments.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85221" y="4879300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485221" y="5673090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Community Forums</a:t>
            </a:r>
            <a:endParaRPr lang="en-US" sz="2300" dirty="0"/>
          </a:p>
        </p:txBody>
      </p:sp>
      <p:sp>
        <p:nvSpPr>
          <p:cNvPr id="12" name="Text 6"/>
          <p:cNvSpPr/>
          <p:nvPr/>
        </p:nvSpPr>
        <p:spPr>
          <a:xfrm>
            <a:off x="7485221" y="6181249"/>
            <a:ext cx="300561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Connect with other learners and share your experiences.</a:t>
            </a:r>
            <a:endParaRPr lang="en-US" sz="17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30997" y="4879300"/>
            <a:ext cx="566976" cy="566976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0830997" y="5673090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Practical Projects</a:t>
            </a:r>
            <a:endParaRPr lang="en-US" sz="2300" dirty="0"/>
          </a:p>
        </p:txBody>
      </p:sp>
      <p:sp>
        <p:nvSpPr>
          <p:cNvPr id="15" name="Text 8"/>
          <p:cNvSpPr/>
          <p:nvPr/>
        </p:nvSpPr>
        <p:spPr>
          <a:xfrm>
            <a:off x="10830997" y="6181249"/>
            <a:ext cx="300561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Apply your knowledge with hands-on projects and assignments.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7962" y="0"/>
            <a:ext cx="5832437" cy="734209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385888"/>
            <a:ext cx="7556421" cy="1488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Personalized Learning Paths</a:t>
            </a:r>
            <a:endParaRPr lang="en-US" sz="4650" dirty="0"/>
          </a:p>
        </p:txBody>
      </p:sp>
      <p:sp>
        <p:nvSpPr>
          <p:cNvPr id="4" name="Shape 1"/>
          <p:cNvSpPr/>
          <p:nvPr/>
        </p:nvSpPr>
        <p:spPr>
          <a:xfrm>
            <a:off x="1118711" y="3214568"/>
            <a:ext cx="30480" cy="3629025"/>
          </a:xfrm>
          <a:prstGeom prst="roundRect">
            <a:avLst>
              <a:gd name="adj" fmla="val 312558"/>
            </a:avLst>
          </a:prstGeom>
          <a:solidFill>
            <a:srgbClr val="B2D4E5"/>
          </a:solidFill>
          <a:ln/>
        </p:spPr>
      </p:sp>
      <p:sp>
        <p:nvSpPr>
          <p:cNvPr id="5" name="Shape 2"/>
          <p:cNvSpPr/>
          <p:nvPr/>
        </p:nvSpPr>
        <p:spPr>
          <a:xfrm>
            <a:off x="1358622" y="3709630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B2D4E5"/>
          </a:solidFill>
          <a:ln/>
        </p:spPr>
      </p:sp>
      <p:sp>
        <p:nvSpPr>
          <p:cNvPr id="6" name="Shape 3"/>
          <p:cNvSpPr/>
          <p:nvPr/>
        </p:nvSpPr>
        <p:spPr>
          <a:xfrm>
            <a:off x="878800" y="346971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1057513" y="3546158"/>
            <a:ext cx="152876" cy="357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8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</a:t>
            </a:r>
            <a:endParaRPr lang="en-US" sz="2800" dirty="0"/>
          </a:p>
        </p:txBody>
      </p:sp>
      <p:sp>
        <p:nvSpPr>
          <p:cNvPr id="8" name="Text 5"/>
          <p:cNvSpPr/>
          <p:nvPr/>
        </p:nvSpPr>
        <p:spPr>
          <a:xfrm>
            <a:off x="2381488" y="3441382"/>
            <a:ext cx="596872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Our platform analyzes your interests and goals.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1358622" y="4752975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B2D4E5"/>
          </a:solidFill>
          <a:ln/>
        </p:spPr>
      </p:sp>
      <p:sp>
        <p:nvSpPr>
          <p:cNvPr id="10" name="Shape 7"/>
          <p:cNvSpPr/>
          <p:nvPr/>
        </p:nvSpPr>
        <p:spPr>
          <a:xfrm>
            <a:off x="878800" y="451306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32629" y="4589502"/>
            <a:ext cx="202525" cy="357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8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</a:t>
            </a:r>
            <a:endParaRPr lang="en-US" sz="2800" dirty="0"/>
          </a:p>
        </p:txBody>
      </p:sp>
      <p:sp>
        <p:nvSpPr>
          <p:cNvPr id="12" name="Text 9"/>
          <p:cNvSpPr/>
          <p:nvPr/>
        </p:nvSpPr>
        <p:spPr>
          <a:xfrm>
            <a:off x="2381488" y="4484727"/>
            <a:ext cx="596872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It then suggests a tailored learning path with relevant courses.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1358622" y="6159222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B2D4E5"/>
          </a:solidFill>
          <a:ln/>
        </p:spPr>
      </p:sp>
      <p:sp>
        <p:nvSpPr>
          <p:cNvPr id="14" name="Shape 11"/>
          <p:cNvSpPr/>
          <p:nvPr/>
        </p:nvSpPr>
        <p:spPr>
          <a:xfrm>
            <a:off x="878800" y="5919311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1032867" y="5995749"/>
            <a:ext cx="202168" cy="357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8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</a:t>
            </a:r>
            <a:endParaRPr lang="en-US" sz="2800" dirty="0"/>
          </a:p>
        </p:txBody>
      </p:sp>
      <p:sp>
        <p:nvSpPr>
          <p:cNvPr id="16" name="Text 13"/>
          <p:cNvSpPr/>
          <p:nvPr/>
        </p:nvSpPr>
        <p:spPr>
          <a:xfrm>
            <a:off x="2381488" y="5890974"/>
            <a:ext cx="596872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You can track your progress, earn badges, and achieve your learning goals.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98938" y="224229"/>
            <a:ext cx="6760964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Credentialed Instructors</a:t>
            </a:r>
            <a:endParaRPr lang="en-US" sz="4650" dirty="0"/>
          </a:p>
        </p:txBody>
      </p:sp>
      <p:pic>
        <p:nvPicPr>
          <p:cNvPr id="3" name="Image 0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02381" y="1599128"/>
            <a:ext cx="6238403" cy="392537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02381" y="5783069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Industry Experts</a:t>
            </a:r>
            <a:endParaRPr lang="en-US" sz="2300" dirty="0"/>
          </a:p>
        </p:txBody>
      </p:sp>
      <p:sp>
        <p:nvSpPr>
          <p:cNvPr id="5" name="Text 2"/>
          <p:cNvSpPr/>
          <p:nvPr/>
        </p:nvSpPr>
        <p:spPr>
          <a:xfrm>
            <a:off x="702381" y="6193499"/>
            <a:ext cx="63512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Our instructors are experts in their fields, with years of experience and proven credentials.</a:t>
            </a:r>
            <a:endParaRPr lang="en-US" sz="1750" dirty="0"/>
          </a:p>
        </p:txBody>
      </p:sp>
      <p:pic>
        <p:nvPicPr>
          <p:cNvPr id="6" name="Image 1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689616" y="1656398"/>
            <a:ext cx="6351389" cy="381083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683876" y="5716191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Passionate Educators</a:t>
            </a:r>
            <a:endParaRPr lang="en-US" sz="2300" dirty="0"/>
          </a:p>
        </p:txBody>
      </p:sp>
      <p:sp>
        <p:nvSpPr>
          <p:cNvPr id="8" name="Text 4"/>
          <p:cNvSpPr/>
          <p:nvPr/>
        </p:nvSpPr>
        <p:spPr>
          <a:xfrm>
            <a:off x="7683876" y="6181179"/>
            <a:ext cx="63513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They are passionate about teaching and committed to helping you succeed.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8B12F4F-907F-9EAA-97C4-00D215FDA8A3}"/>
              </a:ext>
            </a:extLst>
          </p:cNvPr>
          <p:cNvSpPr txBox="1"/>
          <p:nvPr/>
        </p:nvSpPr>
        <p:spPr>
          <a:xfrm>
            <a:off x="355002" y="199017"/>
            <a:ext cx="101874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/>
              <a:t>TECHNOLOGIES USED: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9DA57A-DF76-2FB6-E809-8B3494FB4E38}"/>
              </a:ext>
            </a:extLst>
          </p:cNvPr>
          <p:cNvSpPr txBox="1"/>
          <p:nvPr/>
        </p:nvSpPr>
        <p:spPr>
          <a:xfrm>
            <a:off x="355003" y="1522207"/>
            <a:ext cx="280774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/>
              <a:t>FRONT END:</a:t>
            </a:r>
          </a:p>
          <a:p>
            <a:endParaRPr lang="en-IN" sz="2800" dirty="0"/>
          </a:p>
          <a:p>
            <a:r>
              <a:rPr lang="en-IN" sz="2800" dirty="0"/>
              <a:t>1.)HTML</a:t>
            </a:r>
          </a:p>
          <a:p>
            <a:r>
              <a:rPr lang="en-IN" sz="2800" dirty="0"/>
              <a:t>2.)CSS</a:t>
            </a:r>
          </a:p>
          <a:p>
            <a:r>
              <a:rPr lang="en-IN" sz="2800" dirty="0"/>
              <a:t>3.)JAVA SCRIPT</a:t>
            </a:r>
          </a:p>
          <a:p>
            <a:r>
              <a:rPr lang="en-IN" sz="2800" dirty="0"/>
              <a:t>4.)REACT JS</a:t>
            </a:r>
          </a:p>
          <a:p>
            <a:r>
              <a:rPr lang="en-IN" sz="2800" dirty="0"/>
              <a:t>5.)ANGULAR JS</a:t>
            </a:r>
          </a:p>
          <a:p>
            <a:endParaRPr lang="en-IN" sz="2800" dirty="0"/>
          </a:p>
          <a:p>
            <a:endParaRPr lang="en-IN" sz="2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1F32B5-C9E1-B852-AC65-AC27534F3214}"/>
              </a:ext>
            </a:extLst>
          </p:cNvPr>
          <p:cNvSpPr txBox="1"/>
          <p:nvPr/>
        </p:nvSpPr>
        <p:spPr>
          <a:xfrm>
            <a:off x="3469341" y="1522207"/>
            <a:ext cx="4980791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dirty="0"/>
              <a:t>BACK END:</a:t>
            </a:r>
          </a:p>
          <a:p>
            <a:endParaRPr lang="en-IN" sz="2800" dirty="0"/>
          </a:p>
          <a:p>
            <a:r>
              <a:rPr lang="en-IN" sz="2800" dirty="0"/>
              <a:t>1.)DATABASES</a:t>
            </a:r>
          </a:p>
          <a:p>
            <a:r>
              <a:rPr lang="en-IN" sz="2800" dirty="0"/>
              <a:t>2.)NODE JS</a:t>
            </a:r>
          </a:p>
          <a:p>
            <a:r>
              <a:rPr lang="en-IN" sz="2800" dirty="0"/>
              <a:t>3.)PYTHON</a:t>
            </a:r>
          </a:p>
          <a:p>
            <a:r>
              <a:rPr lang="en-IN" sz="2800" dirty="0"/>
              <a:t>4.)EXPRESS JS</a:t>
            </a:r>
          </a:p>
          <a:p>
            <a:r>
              <a:rPr lang="en-IN" sz="2800" dirty="0"/>
              <a:t>5.)DJANGO FRAMEWORKS</a:t>
            </a:r>
          </a:p>
          <a:p>
            <a:endParaRPr lang="en-IN" sz="2800" dirty="0"/>
          </a:p>
        </p:txBody>
      </p:sp>
      <p:pic>
        <p:nvPicPr>
          <p:cNvPr id="1026" name="Picture 2" descr="Streamlining Backend-Frontend Integration: A Quick Guide ...">
            <a:extLst>
              <a:ext uri="{FF2B5EF4-FFF2-40B4-BE49-F238E27FC236}">
                <a16:creationId xmlns:a16="http://schemas.microsoft.com/office/drawing/2014/main" id="{E4A03C8D-604E-474C-9B00-D462DA531D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2932" y="903641"/>
            <a:ext cx="6368527" cy="5803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75818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280190" y="2151459"/>
            <a:ext cx="7083623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Flexible Learning Options</a:t>
            </a:r>
            <a:endParaRPr lang="en-US" sz="4650" dirty="0"/>
          </a:p>
        </p:txBody>
      </p:sp>
      <p:sp>
        <p:nvSpPr>
          <p:cNvPr id="4" name="Shape 1"/>
          <p:cNvSpPr/>
          <p:nvPr/>
        </p:nvSpPr>
        <p:spPr>
          <a:xfrm>
            <a:off x="6280190" y="3491032"/>
            <a:ext cx="396835" cy="396835"/>
          </a:xfrm>
          <a:prstGeom prst="roundRect">
            <a:avLst>
              <a:gd name="adj" fmla="val 24007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903839" y="3491032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Self-paced learning</a:t>
            </a:r>
            <a:endParaRPr lang="en-US" sz="2300" dirty="0"/>
          </a:p>
        </p:txBody>
      </p:sp>
      <p:sp>
        <p:nvSpPr>
          <p:cNvPr id="6" name="Text 3"/>
          <p:cNvSpPr/>
          <p:nvPr/>
        </p:nvSpPr>
        <p:spPr>
          <a:xfrm>
            <a:off x="6903839" y="3999190"/>
            <a:ext cx="304121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Learn at your own pace, on your own schedule.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3491032"/>
            <a:ext cx="396835" cy="396835"/>
          </a:xfrm>
          <a:prstGeom prst="roundRect">
            <a:avLst>
              <a:gd name="adj" fmla="val 24007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795516" y="3491032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Live sessions</a:t>
            </a:r>
            <a:endParaRPr lang="en-US" sz="2300" dirty="0"/>
          </a:p>
        </p:txBody>
      </p:sp>
      <p:sp>
        <p:nvSpPr>
          <p:cNvPr id="9" name="Text 6"/>
          <p:cNvSpPr/>
          <p:nvPr/>
        </p:nvSpPr>
        <p:spPr>
          <a:xfrm>
            <a:off x="10795516" y="3999190"/>
            <a:ext cx="304121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Engage with instructors and other learners in real-time.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206960"/>
            <a:ext cx="396835" cy="396835"/>
          </a:xfrm>
          <a:prstGeom prst="roundRect">
            <a:avLst>
              <a:gd name="adj" fmla="val 24007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903839" y="5206960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Mobile access</a:t>
            </a:r>
            <a:endParaRPr lang="en-US" sz="2300" dirty="0"/>
          </a:p>
        </p:txBody>
      </p:sp>
      <p:sp>
        <p:nvSpPr>
          <p:cNvPr id="12" name="Text 9"/>
          <p:cNvSpPr/>
          <p:nvPr/>
        </p:nvSpPr>
        <p:spPr>
          <a:xfrm>
            <a:off x="6903839" y="5715119"/>
            <a:ext cx="693277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Learn anywhere, anytime, with our mobile app.</a:t>
            </a:r>
            <a:endParaRPr lang="en-US" sz="1750" dirty="0"/>
          </a:p>
        </p:txBody>
      </p:sp>
      <p:pic>
        <p:nvPicPr>
          <p:cNvPr id="14" name="Picture 2" descr="388,837 Online Education Stock Photos - Free &amp; Royalty-Free ...">
            <a:extLst>
              <a:ext uri="{FF2B5EF4-FFF2-40B4-BE49-F238E27FC236}">
                <a16:creationId xmlns:a16="http://schemas.microsoft.com/office/drawing/2014/main" id="{75350893-640B-8659-9433-9B9CA6BAF0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064" y="1133891"/>
            <a:ext cx="5346550" cy="5611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038" y="1112336"/>
            <a:ext cx="4496696" cy="573775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629800" y="808315"/>
            <a:ext cx="7503557" cy="718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50"/>
              </a:lnSpc>
              <a:buNone/>
            </a:pPr>
            <a:r>
              <a:rPr lang="en-US" sz="45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Seamless Mobile Experience</a:t>
            </a:r>
            <a:endParaRPr lang="en-US" sz="45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3282" y="2009299"/>
            <a:ext cx="1095494" cy="175283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677388" y="2228374"/>
            <a:ext cx="2875836" cy="3593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Access courses</a:t>
            </a:r>
            <a:endParaRPr lang="en-US" sz="2250" dirty="0"/>
          </a:p>
        </p:txBody>
      </p:sp>
      <p:sp>
        <p:nvSpPr>
          <p:cNvPr id="6" name="Text 2"/>
          <p:cNvSpPr/>
          <p:nvPr/>
        </p:nvSpPr>
        <p:spPr>
          <a:xfrm>
            <a:off x="7677388" y="2719149"/>
            <a:ext cx="6186130" cy="3505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Browse and enroll in courses from anywhere.</a:t>
            </a:r>
            <a:endParaRPr lang="en-US" sz="17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3282" y="3762137"/>
            <a:ext cx="1095494" cy="175283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677388" y="3981212"/>
            <a:ext cx="2875836" cy="3593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Track progress</a:t>
            </a:r>
            <a:endParaRPr lang="en-US" sz="2250" dirty="0"/>
          </a:p>
        </p:txBody>
      </p:sp>
      <p:sp>
        <p:nvSpPr>
          <p:cNvPr id="9" name="Text 4"/>
          <p:cNvSpPr/>
          <p:nvPr/>
        </p:nvSpPr>
        <p:spPr>
          <a:xfrm>
            <a:off x="7677388" y="4471988"/>
            <a:ext cx="6186130" cy="3505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Monitor your learning progress and stay motivated.</a:t>
            </a:r>
            <a:endParaRPr lang="en-US" sz="17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53282" y="5514975"/>
            <a:ext cx="1095494" cy="175283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677388" y="5734050"/>
            <a:ext cx="3128724" cy="3593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Engage with instructors</a:t>
            </a:r>
            <a:endParaRPr lang="en-US" sz="2250" dirty="0"/>
          </a:p>
        </p:txBody>
      </p:sp>
      <p:sp>
        <p:nvSpPr>
          <p:cNvPr id="12" name="Text 6"/>
          <p:cNvSpPr/>
          <p:nvPr/>
        </p:nvSpPr>
        <p:spPr>
          <a:xfrm>
            <a:off x="7677388" y="6224826"/>
            <a:ext cx="6186130" cy="3505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Ask questions and receive personalized support.</a:t>
            </a:r>
            <a:endParaRPr lang="en-US" sz="17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68</TotalTime>
  <Words>627</Words>
  <Application>Microsoft Office PowerPoint</Application>
  <PresentationFormat>Custom</PresentationFormat>
  <Paragraphs>111</Paragraphs>
  <Slides>11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Inter</vt:lpstr>
      <vt:lpstr>Times New Roman</vt:lpstr>
      <vt:lpstr>Arial</vt:lpstr>
      <vt:lpstr>Petrona Bold</vt:lpstr>
      <vt:lpstr>Gill Sans MT</vt:lpstr>
      <vt:lpstr>Gallery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Harsh Bosamiya</cp:lastModifiedBy>
  <cp:revision>3</cp:revision>
  <dcterms:created xsi:type="dcterms:W3CDTF">2025-01-05T13:24:03Z</dcterms:created>
  <dcterms:modified xsi:type="dcterms:W3CDTF">2025-01-06T08:58:15Z</dcterms:modified>
</cp:coreProperties>
</file>